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90" r:id="rId1"/>
  </p:sld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5" r:id="rId9"/>
    <p:sldId id="266" r:id="rId10"/>
    <p:sldId id="264" r:id="rId11"/>
    <p:sldId id="267" r:id="rId12"/>
    <p:sldId id="271" r:id="rId13"/>
    <p:sldId id="272" r:id="rId14"/>
    <p:sldId id="273" r:id="rId15"/>
    <p:sldId id="274" r:id="rId16"/>
    <p:sldId id="269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942"/>
    <p:restoredTop sz="96327"/>
  </p:normalViewPr>
  <p:slideViewPr>
    <p:cSldViewPr snapToGrid="0" snapToObjects="1">
      <p:cViewPr varScale="1">
        <p:scale>
          <a:sx n="156" d="100"/>
          <a:sy n="156" d="100"/>
        </p:scale>
        <p:origin x="184" y="4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7E75CCB-C74D-45EF-9D79-C82DD373139A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65E02180-F417-4AAE-B9D3-2E51CC936A34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Questions?</a:t>
          </a:r>
        </a:p>
      </dgm:t>
    </dgm:pt>
    <dgm:pt modelId="{99DAE97C-EEA4-4C5A-BD50-6BDEBF518E2A}" type="parTrans" cxnId="{0D9142DC-2290-41CE-8797-0102EB21E10E}">
      <dgm:prSet/>
      <dgm:spPr/>
      <dgm:t>
        <a:bodyPr/>
        <a:lstStyle/>
        <a:p>
          <a:endParaRPr lang="en-US"/>
        </a:p>
      </dgm:t>
    </dgm:pt>
    <dgm:pt modelId="{50953C0E-217A-4854-86A6-37722D468D78}" type="sibTrans" cxnId="{0D9142DC-2290-41CE-8797-0102EB21E10E}">
      <dgm:prSet/>
      <dgm:spPr/>
      <dgm:t>
        <a:bodyPr/>
        <a:lstStyle/>
        <a:p>
          <a:endParaRPr lang="en-US"/>
        </a:p>
      </dgm:t>
    </dgm:pt>
    <dgm:pt modelId="{678D6EAB-F4EB-4F26-9484-A5D2EA080549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And</a:t>
          </a:r>
        </a:p>
      </dgm:t>
    </dgm:pt>
    <dgm:pt modelId="{CCF0E4A2-20F4-41B5-9F7F-48ED6047D1E6}" type="parTrans" cxnId="{DA807048-8DED-4D2B-A9D7-EF425BB07E0B}">
      <dgm:prSet/>
      <dgm:spPr/>
      <dgm:t>
        <a:bodyPr/>
        <a:lstStyle/>
        <a:p>
          <a:endParaRPr lang="en-US"/>
        </a:p>
      </dgm:t>
    </dgm:pt>
    <dgm:pt modelId="{57BAE337-B73B-4945-9EB1-D415928189BE}" type="sibTrans" cxnId="{DA807048-8DED-4D2B-A9D7-EF425BB07E0B}">
      <dgm:prSet/>
      <dgm:spPr/>
      <dgm:t>
        <a:bodyPr/>
        <a:lstStyle/>
        <a:p>
          <a:endParaRPr lang="en-US"/>
        </a:p>
      </dgm:t>
    </dgm:pt>
    <dgm:pt modelId="{16E4F128-7FAF-4E30-9C17-FCDC686D5DAE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Thank You</a:t>
          </a:r>
        </a:p>
      </dgm:t>
    </dgm:pt>
    <dgm:pt modelId="{631C0569-165C-443C-83AC-7EFA2799AB63}" type="parTrans" cxnId="{97E77351-FBA9-4714-A61C-0A81FB97D2A9}">
      <dgm:prSet/>
      <dgm:spPr/>
      <dgm:t>
        <a:bodyPr/>
        <a:lstStyle/>
        <a:p>
          <a:endParaRPr lang="en-US"/>
        </a:p>
      </dgm:t>
    </dgm:pt>
    <dgm:pt modelId="{2607B7D8-C003-4157-8F55-AC3D35BAD9F4}" type="sibTrans" cxnId="{97E77351-FBA9-4714-A61C-0A81FB97D2A9}">
      <dgm:prSet/>
      <dgm:spPr/>
      <dgm:t>
        <a:bodyPr/>
        <a:lstStyle/>
        <a:p>
          <a:endParaRPr lang="en-US"/>
        </a:p>
      </dgm:t>
    </dgm:pt>
    <dgm:pt modelId="{F3AB826E-B7F2-4F25-B8F3-9881B6BB5AD0}" type="pres">
      <dgm:prSet presAssocID="{B7E75CCB-C74D-45EF-9D79-C82DD373139A}" presName="root" presStyleCnt="0">
        <dgm:presLayoutVars>
          <dgm:dir/>
          <dgm:resizeHandles val="exact"/>
        </dgm:presLayoutVars>
      </dgm:prSet>
      <dgm:spPr/>
    </dgm:pt>
    <dgm:pt modelId="{3C5C1FC3-778B-4082-BD64-4A1FB117A377}" type="pres">
      <dgm:prSet presAssocID="{65E02180-F417-4AAE-B9D3-2E51CC936A34}" presName="compNode" presStyleCnt="0"/>
      <dgm:spPr/>
    </dgm:pt>
    <dgm:pt modelId="{CC8C30FC-5AD7-47B0-89EC-CEA632805999}" type="pres">
      <dgm:prSet presAssocID="{65E02180-F417-4AAE-B9D3-2E51CC936A34}" presName="iconBgRect" presStyleLbl="bgShp" presStyleIdx="0" presStyleCnt="3"/>
      <dgm:spPr/>
    </dgm:pt>
    <dgm:pt modelId="{4C376E5B-5943-4234-BFF6-B93C67BAAD49}" type="pres">
      <dgm:prSet presAssocID="{65E02180-F417-4AAE-B9D3-2E51CC936A34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estions"/>
        </a:ext>
      </dgm:extLst>
    </dgm:pt>
    <dgm:pt modelId="{4A3CBBC5-55BF-4A11-8E21-6E3CA3CF64FE}" type="pres">
      <dgm:prSet presAssocID="{65E02180-F417-4AAE-B9D3-2E51CC936A34}" presName="spaceRect" presStyleCnt="0"/>
      <dgm:spPr/>
    </dgm:pt>
    <dgm:pt modelId="{9F97C7B1-12BB-40E9-8951-12D312A5F010}" type="pres">
      <dgm:prSet presAssocID="{65E02180-F417-4AAE-B9D3-2E51CC936A34}" presName="textRect" presStyleLbl="revTx" presStyleIdx="0" presStyleCnt="3">
        <dgm:presLayoutVars>
          <dgm:chMax val="1"/>
          <dgm:chPref val="1"/>
        </dgm:presLayoutVars>
      </dgm:prSet>
      <dgm:spPr/>
    </dgm:pt>
    <dgm:pt modelId="{4798BC11-F64C-416E-A730-1C1D7B4B846E}" type="pres">
      <dgm:prSet presAssocID="{50953C0E-217A-4854-86A6-37722D468D78}" presName="sibTrans" presStyleCnt="0"/>
      <dgm:spPr/>
    </dgm:pt>
    <dgm:pt modelId="{3B2D263D-2AC1-46CD-B833-DEDB2E1536F1}" type="pres">
      <dgm:prSet presAssocID="{678D6EAB-F4EB-4F26-9484-A5D2EA080549}" presName="compNode" presStyleCnt="0"/>
      <dgm:spPr/>
    </dgm:pt>
    <dgm:pt modelId="{8DFB6C93-4B35-4626-A7D5-C3EDAD3D8DCD}" type="pres">
      <dgm:prSet presAssocID="{678D6EAB-F4EB-4F26-9484-A5D2EA080549}" presName="iconBgRect" presStyleLbl="bgShp" presStyleIdx="1" presStyleCnt="3"/>
      <dgm:spPr/>
    </dgm:pt>
    <dgm:pt modelId="{32CA0A78-D70C-44F9-B044-918609FA33E8}" type="pres">
      <dgm:prSet presAssocID="{678D6EAB-F4EB-4F26-9484-A5D2EA080549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lthAndSafety"/>
        </a:ext>
      </dgm:extLst>
    </dgm:pt>
    <dgm:pt modelId="{FC576F28-5683-4A84-912A-5386ABAB5DE9}" type="pres">
      <dgm:prSet presAssocID="{678D6EAB-F4EB-4F26-9484-A5D2EA080549}" presName="spaceRect" presStyleCnt="0"/>
      <dgm:spPr/>
    </dgm:pt>
    <dgm:pt modelId="{27772951-A7FD-4315-A478-050E257036F7}" type="pres">
      <dgm:prSet presAssocID="{678D6EAB-F4EB-4F26-9484-A5D2EA080549}" presName="textRect" presStyleLbl="revTx" presStyleIdx="1" presStyleCnt="3">
        <dgm:presLayoutVars>
          <dgm:chMax val="1"/>
          <dgm:chPref val="1"/>
        </dgm:presLayoutVars>
      </dgm:prSet>
      <dgm:spPr/>
    </dgm:pt>
    <dgm:pt modelId="{DFCD28A2-1F47-4B36-8516-9B629DBD28C8}" type="pres">
      <dgm:prSet presAssocID="{57BAE337-B73B-4945-9EB1-D415928189BE}" presName="sibTrans" presStyleCnt="0"/>
      <dgm:spPr/>
    </dgm:pt>
    <dgm:pt modelId="{8F3EE92F-2F96-42E2-944A-38B2EBD66E0C}" type="pres">
      <dgm:prSet presAssocID="{16E4F128-7FAF-4E30-9C17-FCDC686D5DAE}" presName="compNode" presStyleCnt="0"/>
      <dgm:spPr/>
    </dgm:pt>
    <dgm:pt modelId="{9B252A76-9672-4271-9555-32698FEB41C7}" type="pres">
      <dgm:prSet presAssocID="{16E4F128-7FAF-4E30-9C17-FCDC686D5DAE}" presName="iconBgRect" presStyleLbl="bgShp" presStyleIdx="2" presStyleCnt="3"/>
      <dgm:spPr/>
    </dgm:pt>
    <dgm:pt modelId="{B1CEF350-459D-4343-A17F-406A9BE4E878}" type="pres">
      <dgm:prSet presAssocID="{16E4F128-7FAF-4E30-9C17-FCDC686D5DAE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miling Face with No Fill"/>
        </a:ext>
      </dgm:extLst>
    </dgm:pt>
    <dgm:pt modelId="{C2E0EE24-7DE9-476B-B6AB-9837B3E2BC0C}" type="pres">
      <dgm:prSet presAssocID="{16E4F128-7FAF-4E30-9C17-FCDC686D5DAE}" presName="spaceRect" presStyleCnt="0"/>
      <dgm:spPr/>
    </dgm:pt>
    <dgm:pt modelId="{3B13F5A2-7901-441B-85B0-C5E50DF79E32}" type="pres">
      <dgm:prSet presAssocID="{16E4F128-7FAF-4E30-9C17-FCDC686D5DAE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F3CA400C-AF31-6442-8D78-DC1281F35DE6}" type="presOf" srcId="{16E4F128-7FAF-4E30-9C17-FCDC686D5DAE}" destId="{3B13F5A2-7901-441B-85B0-C5E50DF79E32}" srcOrd="0" destOrd="0" presId="urn:microsoft.com/office/officeart/2018/5/layout/IconCircleLabelList"/>
    <dgm:cxn modelId="{45464D48-FBA8-694F-AF5C-85A56EFEAC1C}" type="presOf" srcId="{B7E75CCB-C74D-45EF-9D79-C82DD373139A}" destId="{F3AB826E-B7F2-4F25-B8F3-9881B6BB5AD0}" srcOrd="0" destOrd="0" presId="urn:microsoft.com/office/officeart/2018/5/layout/IconCircleLabelList"/>
    <dgm:cxn modelId="{DA807048-8DED-4D2B-A9D7-EF425BB07E0B}" srcId="{B7E75CCB-C74D-45EF-9D79-C82DD373139A}" destId="{678D6EAB-F4EB-4F26-9484-A5D2EA080549}" srcOrd="1" destOrd="0" parTransId="{CCF0E4A2-20F4-41B5-9F7F-48ED6047D1E6}" sibTransId="{57BAE337-B73B-4945-9EB1-D415928189BE}"/>
    <dgm:cxn modelId="{E7E0B749-3720-4F47-AE14-9952EF6AC55C}" type="presOf" srcId="{65E02180-F417-4AAE-B9D3-2E51CC936A34}" destId="{9F97C7B1-12BB-40E9-8951-12D312A5F010}" srcOrd="0" destOrd="0" presId="urn:microsoft.com/office/officeart/2018/5/layout/IconCircleLabelList"/>
    <dgm:cxn modelId="{97E77351-FBA9-4714-A61C-0A81FB97D2A9}" srcId="{B7E75CCB-C74D-45EF-9D79-C82DD373139A}" destId="{16E4F128-7FAF-4E30-9C17-FCDC686D5DAE}" srcOrd="2" destOrd="0" parTransId="{631C0569-165C-443C-83AC-7EFA2799AB63}" sibTransId="{2607B7D8-C003-4157-8F55-AC3D35BAD9F4}"/>
    <dgm:cxn modelId="{E43BF7D4-36DE-2143-9136-A9A8360FFB88}" type="presOf" srcId="{678D6EAB-F4EB-4F26-9484-A5D2EA080549}" destId="{27772951-A7FD-4315-A478-050E257036F7}" srcOrd="0" destOrd="0" presId="urn:microsoft.com/office/officeart/2018/5/layout/IconCircleLabelList"/>
    <dgm:cxn modelId="{0D9142DC-2290-41CE-8797-0102EB21E10E}" srcId="{B7E75CCB-C74D-45EF-9D79-C82DD373139A}" destId="{65E02180-F417-4AAE-B9D3-2E51CC936A34}" srcOrd="0" destOrd="0" parTransId="{99DAE97C-EEA4-4C5A-BD50-6BDEBF518E2A}" sibTransId="{50953C0E-217A-4854-86A6-37722D468D78}"/>
    <dgm:cxn modelId="{135AD6EC-49D4-9742-A7F0-85C8461713D1}" type="presParOf" srcId="{F3AB826E-B7F2-4F25-B8F3-9881B6BB5AD0}" destId="{3C5C1FC3-778B-4082-BD64-4A1FB117A377}" srcOrd="0" destOrd="0" presId="urn:microsoft.com/office/officeart/2018/5/layout/IconCircleLabelList"/>
    <dgm:cxn modelId="{9F7C5D09-A451-644C-92E9-06F5AEBC5693}" type="presParOf" srcId="{3C5C1FC3-778B-4082-BD64-4A1FB117A377}" destId="{CC8C30FC-5AD7-47B0-89EC-CEA632805999}" srcOrd="0" destOrd="0" presId="urn:microsoft.com/office/officeart/2018/5/layout/IconCircleLabelList"/>
    <dgm:cxn modelId="{438ABD92-972C-2146-87B0-D63171E47127}" type="presParOf" srcId="{3C5C1FC3-778B-4082-BD64-4A1FB117A377}" destId="{4C376E5B-5943-4234-BFF6-B93C67BAAD49}" srcOrd="1" destOrd="0" presId="urn:microsoft.com/office/officeart/2018/5/layout/IconCircleLabelList"/>
    <dgm:cxn modelId="{2988F4C4-6565-AD47-B6A7-67B540F9FDFE}" type="presParOf" srcId="{3C5C1FC3-778B-4082-BD64-4A1FB117A377}" destId="{4A3CBBC5-55BF-4A11-8E21-6E3CA3CF64FE}" srcOrd="2" destOrd="0" presId="urn:microsoft.com/office/officeart/2018/5/layout/IconCircleLabelList"/>
    <dgm:cxn modelId="{1AD5A42B-CAF3-D649-BA5C-92F14549F6FF}" type="presParOf" srcId="{3C5C1FC3-778B-4082-BD64-4A1FB117A377}" destId="{9F97C7B1-12BB-40E9-8951-12D312A5F010}" srcOrd="3" destOrd="0" presId="urn:microsoft.com/office/officeart/2018/5/layout/IconCircleLabelList"/>
    <dgm:cxn modelId="{5850D720-78BB-8342-9591-D1237F9BB716}" type="presParOf" srcId="{F3AB826E-B7F2-4F25-B8F3-9881B6BB5AD0}" destId="{4798BC11-F64C-416E-A730-1C1D7B4B846E}" srcOrd="1" destOrd="0" presId="urn:microsoft.com/office/officeart/2018/5/layout/IconCircleLabelList"/>
    <dgm:cxn modelId="{DCCF3AA7-48A5-B24D-9F8E-730FB6B506C2}" type="presParOf" srcId="{F3AB826E-B7F2-4F25-B8F3-9881B6BB5AD0}" destId="{3B2D263D-2AC1-46CD-B833-DEDB2E1536F1}" srcOrd="2" destOrd="0" presId="urn:microsoft.com/office/officeart/2018/5/layout/IconCircleLabelList"/>
    <dgm:cxn modelId="{8C38FA2E-A8A7-A845-A7A8-BB7BADDDF6B5}" type="presParOf" srcId="{3B2D263D-2AC1-46CD-B833-DEDB2E1536F1}" destId="{8DFB6C93-4B35-4626-A7D5-C3EDAD3D8DCD}" srcOrd="0" destOrd="0" presId="urn:microsoft.com/office/officeart/2018/5/layout/IconCircleLabelList"/>
    <dgm:cxn modelId="{B807561A-9D24-9148-9F29-B649A843D5C9}" type="presParOf" srcId="{3B2D263D-2AC1-46CD-B833-DEDB2E1536F1}" destId="{32CA0A78-D70C-44F9-B044-918609FA33E8}" srcOrd="1" destOrd="0" presId="urn:microsoft.com/office/officeart/2018/5/layout/IconCircleLabelList"/>
    <dgm:cxn modelId="{D6D77255-D36C-3547-8207-23EB25D82106}" type="presParOf" srcId="{3B2D263D-2AC1-46CD-B833-DEDB2E1536F1}" destId="{FC576F28-5683-4A84-912A-5386ABAB5DE9}" srcOrd="2" destOrd="0" presId="urn:microsoft.com/office/officeart/2018/5/layout/IconCircleLabelList"/>
    <dgm:cxn modelId="{92F13FE4-041E-9D45-BB11-23DD87F690E2}" type="presParOf" srcId="{3B2D263D-2AC1-46CD-B833-DEDB2E1536F1}" destId="{27772951-A7FD-4315-A478-050E257036F7}" srcOrd="3" destOrd="0" presId="urn:microsoft.com/office/officeart/2018/5/layout/IconCircleLabelList"/>
    <dgm:cxn modelId="{33FA137B-9862-D946-8BEC-C7C983109496}" type="presParOf" srcId="{F3AB826E-B7F2-4F25-B8F3-9881B6BB5AD0}" destId="{DFCD28A2-1F47-4B36-8516-9B629DBD28C8}" srcOrd="3" destOrd="0" presId="urn:microsoft.com/office/officeart/2018/5/layout/IconCircleLabelList"/>
    <dgm:cxn modelId="{85C84AFA-FA64-FB44-BE1B-3861EA041408}" type="presParOf" srcId="{F3AB826E-B7F2-4F25-B8F3-9881B6BB5AD0}" destId="{8F3EE92F-2F96-42E2-944A-38B2EBD66E0C}" srcOrd="4" destOrd="0" presId="urn:microsoft.com/office/officeart/2018/5/layout/IconCircleLabelList"/>
    <dgm:cxn modelId="{C829BAD8-BA7E-AA41-AE47-6B71F7EF9489}" type="presParOf" srcId="{8F3EE92F-2F96-42E2-944A-38B2EBD66E0C}" destId="{9B252A76-9672-4271-9555-32698FEB41C7}" srcOrd="0" destOrd="0" presId="urn:microsoft.com/office/officeart/2018/5/layout/IconCircleLabelList"/>
    <dgm:cxn modelId="{2FCE0DA7-561A-9A49-9BAC-C971D5EB1E6F}" type="presParOf" srcId="{8F3EE92F-2F96-42E2-944A-38B2EBD66E0C}" destId="{B1CEF350-459D-4343-A17F-406A9BE4E878}" srcOrd="1" destOrd="0" presId="urn:microsoft.com/office/officeart/2018/5/layout/IconCircleLabelList"/>
    <dgm:cxn modelId="{B83A712B-C670-144B-AAF6-296C6306AE18}" type="presParOf" srcId="{8F3EE92F-2F96-42E2-944A-38B2EBD66E0C}" destId="{C2E0EE24-7DE9-476B-B6AB-9837B3E2BC0C}" srcOrd="2" destOrd="0" presId="urn:microsoft.com/office/officeart/2018/5/layout/IconCircleLabelList"/>
    <dgm:cxn modelId="{B80BE0B6-3F31-7645-BFA4-9D3E20C0ACCD}" type="presParOf" srcId="{8F3EE92F-2F96-42E2-944A-38B2EBD66E0C}" destId="{3B13F5A2-7901-441B-85B0-C5E50DF79E32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C8C30FC-5AD7-47B0-89EC-CEA632805999}">
      <dsp:nvSpPr>
        <dsp:cNvPr id="0" name=""/>
        <dsp:cNvSpPr/>
      </dsp:nvSpPr>
      <dsp:spPr>
        <a:xfrm>
          <a:off x="674477" y="694972"/>
          <a:ext cx="1887187" cy="1887187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C376E5B-5943-4234-BFF6-B93C67BAAD49}">
      <dsp:nvSpPr>
        <dsp:cNvPr id="0" name=""/>
        <dsp:cNvSpPr/>
      </dsp:nvSpPr>
      <dsp:spPr>
        <a:xfrm>
          <a:off x="1076665" y="1097160"/>
          <a:ext cx="1082812" cy="108281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F97C7B1-12BB-40E9-8951-12D312A5F010}">
      <dsp:nvSpPr>
        <dsp:cNvPr id="0" name=""/>
        <dsp:cNvSpPr/>
      </dsp:nvSpPr>
      <dsp:spPr>
        <a:xfrm>
          <a:off x="71196" y="3169973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733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3900" kern="1200"/>
            <a:t>Questions?</a:t>
          </a:r>
        </a:p>
      </dsp:txBody>
      <dsp:txXfrm>
        <a:off x="71196" y="3169973"/>
        <a:ext cx="3093750" cy="720000"/>
      </dsp:txXfrm>
    </dsp:sp>
    <dsp:sp modelId="{8DFB6C93-4B35-4626-A7D5-C3EDAD3D8DCD}">
      <dsp:nvSpPr>
        <dsp:cNvPr id="0" name=""/>
        <dsp:cNvSpPr/>
      </dsp:nvSpPr>
      <dsp:spPr>
        <a:xfrm>
          <a:off x="4309634" y="694972"/>
          <a:ext cx="1887187" cy="1887187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2CA0A78-D70C-44F9-B044-918609FA33E8}">
      <dsp:nvSpPr>
        <dsp:cNvPr id="0" name=""/>
        <dsp:cNvSpPr/>
      </dsp:nvSpPr>
      <dsp:spPr>
        <a:xfrm>
          <a:off x="4711821" y="1097160"/>
          <a:ext cx="1082812" cy="108281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7772951-A7FD-4315-A478-050E257036F7}">
      <dsp:nvSpPr>
        <dsp:cNvPr id="0" name=""/>
        <dsp:cNvSpPr/>
      </dsp:nvSpPr>
      <dsp:spPr>
        <a:xfrm>
          <a:off x="3706353" y="3169973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733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3900" kern="1200" dirty="0"/>
            <a:t>And</a:t>
          </a:r>
        </a:p>
      </dsp:txBody>
      <dsp:txXfrm>
        <a:off x="3706353" y="3169973"/>
        <a:ext cx="3093750" cy="720000"/>
      </dsp:txXfrm>
    </dsp:sp>
    <dsp:sp modelId="{9B252A76-9672-4271-9555-32698FEB41C7}">
      <dsp:nvSpPr>
        <dsp:cNvPr id="0" name=""/>
        <dsp:cNvSpPr/>
      </dsp:nvSpPr>
      <dsp:spPr>
        <a:xfrm>
          <a:off x="7944790" y="694972"/>
          <a:ext cx="1887187" cy="1887187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1CEF350-459D-4343-A17F-406A9BE4E878}">
      <dsp:nvSpPr>
        <dsp:cNvPr id="0" name=""/>
        <dsp:cNvSpPr/>
      </dsp:nvSpPr>
      <dsp:spPr>
        <a:xfrm>
          <a:off x="8346978" y="1097160"/>
          <a:ext cx="1082812" cy="108281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B13F5A2-7901-441B-85B0-C5E50DF79E32}">
      <dsp:nvSpPr>
        <dsp:cNvPr id="0" name=""/>
        <dsp:cNvSpPr/>
      </dsp:nvSpPr>
      <dsp:spPr>
        <a:xfrm>
          <a:off x="7341509" y="3169973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733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3900" kern="1200" dirty="0"/>
            <a:t>Thank You</a:t>
          </a:r>
        </a:p>
      </dsp:txBody>
      <dsp:txXfrm>
        <a:off x="7341509" y="3169973"/>
        <a:ext cx="309375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1/28/20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349666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1/28/20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7378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1/28/20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58004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1/28/20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4883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1/28/20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6075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1/28/20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2030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1/28/20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0286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1/28/20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0546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1/28/20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5145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1/28/20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069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1/28/20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1474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1/28/20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0565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9" r:id="rId1"/>
    <p:sldLayoutId id="2147483780" r:id="rId2"/>
    <p:sldLayoutId id="2147483781" r:id="rId3"/>
    <p:sldLayoutId id="2147483782" r:id="rId4"/>
    <p:sldLayoutId id="2147483783" r:id="rId5"/>
    <p:sldLayoutId id="2147483789" r:id="rId6"/>
    <p:sldLayoutId id="2147483784" r:id="rId7"/>
    <p:sldLayoutId id="2147483785" r:id="rId8"/>
    <p:sldLayoutId id="2147483786" r:id="rId9"/>
    <p:sldLayoutId id="2147483788" r:id="rId10"/>
    <p:sldLayoutId id="214748378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oopnet.com/arizona_residential-income-properties-for-sale/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19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FB70F0-114F-4477-805A-507A6085F7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149" r="26170" b="194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28" name="Rectangle 21">
            <a:extLst>
              <a:ext uri="{FF2B5EF4-FFF2-40B4-BE49-F238E27FC236}">
                <a16:creationId xmlns:a16="http://schemas.microsoft.com/office/drawing/2014/main" id="{A44CD100-6267-4E62-AA64-2182A3A6A1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2DBAA4-0534-8646-83B7-6F509F2E53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r>
              <a:rPr lang="en-US" sz="3700" dirty="0"/>
              <a:t>Web Scraping of a Real Estate Website</a:t>
            </a:r>
            <a:br>
              <a:rPr lang="en-US" sz="3700" dirty="0"/>
            </a:br>
            <a:r>
              <a:rPr lang="en-US" sz="3700" dirty="0"/>
              <a:t>and Data Visualization</a:t>
            </a:r>
            <a:br>
              <a:rPr lang="en-US" sz="3700" dirty="0"/>
            </a:br>
            <a:endParaRPr lang="en-US" sz="37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4279C90-A540-3047-B54E-C038DF66E4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r>
              <a:rPr lang="en-US" sz="2000"/>
              <a:t>By Ravi Yernena</a:t>
            </a:r>
          </a:p>
        </p:txBody>
      </p:sp>
      <p:sp>
        <p:nvSpPr>
          <p:cNvPr id="29" name="Rectangle 2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172704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6D731904-7733-45B0-902C-289497204C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504E6397-35D7-4AEC-9DA9-B7F6B12B8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4218905"/>
            <a:ext cx="11167447" cy="2089317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6FA737-F1F5-1243-81A0-577984F66D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60" y="4440602"/>
            <a:ext cx="3538728" cy="164592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3200" dirty="0"/>
              <a:t>Data Insight:</a:t>
            </a:r>
            <a:br>
              <a:rPr lang="en-US" sz="3200" dirty="0"/>
            </a:br>
            <a:br>
              <a:rPr lang="en-US" sz="3200" dirty="0"/>
            </a:br>
            <a:endParaRPr lang="en-US" sz="200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2C5A04F-2AEB-4631-8314-A8B812E1EC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4911519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B2B1C70-BF3F-41BD-871B-63D8F911F7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8113" y="5258990"/>
            <a:ext cx="1463040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B7BF1E38-EA75-FD4D-BF81-AD40A6DEC6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49240" y="4440602"/>
            <a:ext cx="6007608" cy="1645920"/>
          </a:xfrm>
        </p:spPr>
        <p:txBody>
          <a:bodyPr anchor="ctr">
            <a:normAutofit/>
          </a:bodyPr>
          <a:lstStyle/>
          <a:p>
            <a:pPr marL="285750" indent="-285750"/>
            <a:r>
              <a:rPr lang="en-US" sz="1800" dirty="0"/>
              <a:t>Median price of the property by City</a:t>
            </a:r>
          </a:p>
          <a:p>
            <a:pPr marL="285750" indent="-285750"/>
            <a:r>
              <a:rPr lang="en-US" sz="1800" dirty="0"/>
              <a:t>Mean price of the property by City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4551D6-3142-7E45-B723-FCFFA38B54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40" y="381348"/>
            <a:ext cx="5756035" cy="352441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B2C55E4-B512-F843-B873-6C4294D706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9715" y="381347"/>
            <a:ext cx="5734172" cy="3511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6510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FA737-F1F5-1243-81A0-577984F66D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069" y="226948"/>
            <a:ext cx="3538728" cy="164592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3200" dirty="0"/>
              <a:t>Data Insight:</a:t>
            </a:r>
            <a:br>
              <a:rPr lang="en-US" sz="3200" dirty="0"/>
            </a:br>
            <a:br>
              <a:rPr lang="en-US" sz="3200" dirty="0"/>
            </a:br>
            <a:endParaRPr lang="en-US" sz="2000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B7BF1E38-EA75-FD4D-BF81-AD40A6DEC6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70516" y="292679"/>
            <a:ext cx="6007608" cy="1645920"/>
          </a:xfrm>
        </p:spPr>
        <p:txBody>
          <a:bodyPr anchor="ctr">
            <a:normAutofit/>
          </a:bodyPr>
          <a:lstStyle/>
          <a:p>
            <a:pPr marL="285750" indent="-285750"/>
            <a:r>
              <a:rPr lang="en-US" sz="1800" dirty="0"/>
              <a:t>Median price of the property by property type</a:t>
            </a:r>
          </a:p>
          <a:p>
            <a:pPr marL="285750" indent="-285750"/>
            <a:r>
              <a:rPr lang="en-US" sz="1800" dirty="0"/>
              <a:t>Mean price of the property by property type</a:t>
            </a:r>
          </a:p>
          <a:p>
            <a:pPr marL="285750" indent="-285750"/>
            <a:endParaRPr lang="en-US" sz="1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AF116F-BC14-9A45-A659-A8241C47D8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539" y="2331480"/>
            <a:ext cx="5114977" cy="412657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54FD197-60D4-5541-8F59-6195599506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7280" y="2267817"/>
            <a:ext cx="4995011" cy="4029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6182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FA737-F1F5-1243-81A0-577984F66D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069" y="226948"/>
            <a:ext cx="3538728" cy="164592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3200" dirty="0"/>
              <a:t>Data Insight:</a:t>
            </a:r>
            <a:br>
              <a:rPr lang="en-US" sz="3200" dirty="0"/>
            </a:br>
            <a:br>
              <a:rPr lang="en-US" sz="3200" dirty="0"/>
            </a:br>
            <a:endParaRPr lang="en-US" sz="2000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B7BF1E38-EA75-FD4D-BF81-AD40A6DEC6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70516" y="292679"/>
            <a:ext cx="6007608" cy="1645920"/>
          </a:xfrm>
        </p:spPr>
        <p:txBody>
          <a:bodyPr anchor="ctr">
            <a:normAutofit/>
          </a:bodyPr>
          <a:lstStyle/>
          <a:p>
            <a:pPr marL="285750" indent="-285750"/>
            <a:r>
              <a:rPr lang="en-US" sz="1800" dirty="0"/>
              <a:t>Cap Rate by City and Property Type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11A4C5-8E53-444B-ADCB-3ED8221064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748" y="2305051"/>
            <a:ext cx="5222884" cy="39721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3BB4316-E21E-A746-99DC-CCE5591DA8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1134" y="2305050"/>
            <a:ext cx="5614018" cy="3972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2959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FA737-F1F5-1243-81A0-577984F66D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069" y="226948"/>
            <a:ext cx="3538728" cy="164592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3200" dirty="0"/>
              <a:t>Data Insight:</a:t>
            </a:r>
            <a:br>
              <a:rPr lang="en-US" sz="3200" dirty="0"/>
            </a:br>
            <a:br>
              <a:rPr lang="en-US" sz="3200" dirty="0"/>
            </a:br>
            <a:endParaRPr lang="en-US" sz="2000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B7BF1E38-EA75-FD4D-BF81-AD40A6DEC6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70516" y="292679"/>
            <a:ext cx="6007608" cy="720575"/>
          </a:xfrm>
        </p:spPr>
        <p:txBody>
          <a:bodyPr anchor="ctr">
            <a:normAutofit/>
          </a:bodyPr>
          <a:lstStyle/>
          <a:p>
            <a:pPr marL="285750" indent="-285750"/>
            <a:r>
              <a:rPr lang="en-US" sz="1800" dirty="0"/>
              <a:t>Cap Rate by: City + Property Type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3314095-9D23-EE47-8DDA-3B5C5D8C45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012" y="1013254"/>
            <a:ext cx="11518057" cy="5839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1069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FA737-F1F5-1243-81A0-577984F66D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069" y="226948"/>
            <a:ext cx="3538728" cy="164592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3200" dirty="0"/>
              <a:t>Data Insight:</a:t>
            </a:r>
            <a:br>
              <a:rPr lang="en-US" sz="3200" dirty="0"/>
            </a:br>
            <a:br>
              <a:rPr lang="en-US" sz="3200" dirty="0"/>
            </a:br>
            <a:endParaRPr lang="en-US" sz="2000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B7BF1E38-EA75-FD4D-BF81-AD40A6DEC6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70516" y="292679"/>
            <a:ext cx="6007608" cy="1054207"/>
          </a:xfrm>
        </p:spPr>
        <p:txBody>
          <a:bodyPr anchor="ctr">
            <a:normAutofit lnSpcReduction="10000"/>
          </a:bodyPr>
          <a:lstStyle/>
          <a:p>
            <a:pPr marL="285750" indent="-285750"/>
            <a:r>
              <a:rPr lang="en-US" sz="1800" dirty="0"/>
              <a:t>Cap Rate by : City + Price Range</a:t>
            </a:r>
          </a:p>
          <a:p>
            <a:pPr marL="285750" indent="-285750"/>
            <a:r>
              <a:rPr lang="en-US" sz="1800" dirty="0"/>
              <a:t>A= 0-$250k, B=$250-$500k, C=$500-750K, D=$750-1000k, E=$1000-2000K,F= &gt;$2000K</a:t>
            </a:r>
          </a:p>
          <a:p>
            <a:pPr marL="285750" indent="-285750"/>
            <a:endParaRPr lang="en-US"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B78D23-AAD5-FE48-B1C2-73622532A4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037" y="1346886"/>
            <a:ext cx="10840842" cy="5443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2701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FA737-F1F5-1243-81A0-577984F66D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069" y="226948"/>
            <a:ext cx="3538728" cy="1645920"/>
          </a:xfrm>
        </p:spPr>
        <p:txBody>
          <a:bodyPr vert="horz" lIns="91440" tIns="45720" rIns="91440" bIns="45720" rtlCol="0">
            <a:normAutofit fontScale="90000"/>
          </a:bodyPr>
          <a:lstStyle/>
          <a:p>
            <a:br>
              <a:rPr lang="en-US" sz="3200" dirty="0"/>
            </a:br>
            <a:br>
              <a:rPr lang="en-US" sz="3200" dirty="0"/>
            </a:br>
            <a:r>
              <a:rPr lang="en-US" sz="3200" dirty="0"/>
              <a:t>Conclusion</a:t>
            </a:r>
            <a:br>
              <a:rPr lang="en-US" sz="3200" dirty="0"/>
            </a:br>
            <a:br>
              <a:rPr lang="en-US" sz="3200" dirty="0"/>
            </a:br>
            <a:endParaRPr lang="en-US" sz="2000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B7BF1E38-EA75-FD4D-BF81-AD40A6DEC6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27443" y="2517169"/>
            <a:ext cx="7890553" cy="2938409"/>
          </a:xfrm>
        </p:spPr>
        <p:txBody>
          <a:bodyPr anchor="ctr">
            <a:normAutofit/>
          </a:bodyPr>
          <a:lstStyle/>
          <a:p>
            <a:pPr marL="285750" indent="-285750"/>
            <a:r>
              <a:rPr lang="en-US" b="1" dirty="0"/>
              <a:t>More work to be done to reach a conclusion</a:t>
            </a:r>
          </a:p>
          <a:p>
            <a:pPr marL="285750" indent="-285750"/>
            <a:r>
              <a:rPr lang="en-US" b="1" dirty="0"/>
              <a:t>Need to get a complete dataset</a:t>
            </a:r>
          </a:p>
        </p:txBody>
      </p:sp>
    </p:spTree>
    <p:extLst>
      <p:ext uri="{BB962C8B-B14F-4D97-AF65-F5344CB8AC3E}">
        <p14:creationId xmlns:p14="http://schemas.microsoft.com/office/powerpoint/2010/main" val="19434290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AFF8D2E5-2C4E-47B1-930B-6C82B7C31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01E4ADA-0EA9-4930-846E-3C11E8BED6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17618"/>
            <a:ext cx="128016" cy="6314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B92FFCE-0C90-454E-AA25-D4EE9A6C39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1380864"/>
            <a:ext cx="1050645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9" name="Content Placeholder 6">
            <a:extLst>
              <a:ext uri="{FF2B5EF4-FFF2-40B4-BE49-F238E27FC236}">
                <a16:creationId xmlns:a16="http://schemas.microsoft.com/office/drawing/2014/main" id="{DE4EAB2A-07F0-4135-A06C-468591C97AB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90207902"/>
              </p:ext>
            </p:extLst>
          </p:nvPr>
        </p:nvGraphicFramePr>
        <p:xfrm>
          <a:off x="838200" y="1650222"/>
          <a:ext cx="10506456" cy="45849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389492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4" name="Rectangle 53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4">
            <a:extLst>
              <a:ext uri="{FF2B5EF4-FFF2-40B4-BE49-F238E27FC236}">
                <a16:creationId xmlns:a16="http://schemas.microsoft.com/office/drawing/2014/main" id="{E0A8CC03-9A3C-4665-8614-CC7B541BA5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43" t="9091" r="18633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8A6DB0E6-E65F-4229-A5A0-2500203B6C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4C89FA-8DBF-6F4D-9533-B6F28D013B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 dirty="0"/>
              <a:t>Objective: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2FC8DF-D5DA-DE47-82EB-BB2995672B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3" y="2718054"/>
            <a:ext cx="8068571" cy="320725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dirty="0"/>
              <a:t>For a better ROI in Real Estate Investment in AZ</a:t>
            </a:r>
          </a:p>
          <a:p>
            <a:pPr marL="0" indent="0">
              <a:buNone/>
            </a:pPr>
            <a:endParaRPr lang="en-US" sz="2400" dirty="0"/>
          </a:p>
          <a:p>
            <a:pPr lvl="1"/>
            <a:r>
              <a:rPr lang="en-US" sz="2000" dirty="0"/>
              <a:t>Where to invest</a:t>
            </a:r>
          </a:p>
          <a:p>
            <a:pPr marL="457200" lvl="1" indent="0">
              <a:buNone/>
            </a:pPr>
            <a:endParaRPr lang="en-US" sz="2000" dirty="0"/>
          </a:p>
          <a:p>
            <a:pPr lvl="1"/>
            <a:r>
              <a:rPr lang="en-US" sz="2000" dirty="0"/>
              <a:t>which property type to choose</a:t>
            </a:r>
          </a:p>
          <a:p>
            <a:pPr marL="457200" lvl="1" indent="0">
              <a:buNone/>
            </a:pPr>
            <a:endParaRPr lang="en-US" sz="2000" dirty="0"/>
          </a:p>
          <a:p>
            <a:pPr lvl="1"/>
            <a:r>
              <a:rPr lang="en-US" sz="2000" dirty="0"/>
              <a:t>Cap Rate and Price Correlation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553240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08C426-BC96-4BBC-A11F-6E0E9B7181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091" r="23289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8A6DB0E6-E65F-4229-A5A0-2500203B6C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6FA737-F1F5-1243-81A0-577984F66D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3" y="1161288"/>
            <a:ext cx="5263587" cy="112471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 dirty="0"/>
              <a:t>What have I done: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2294DC-F22D-7F4D-812B-C18AC0D58E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5724906" cy="3207258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800" dirty="0"/>
              <a:t>Scraped https://</a:t>
            </a:r>
            <a:r>
              <a:rPr lang="en-US" sz="1800" dirty="0" err="1"/>
              <a:t>loopnet.com</a:t>
            </a:r>
            <a:r>
              <a:rPr lang="en-US" sz="1800" dirty="0"/>
              <a:t> website for  residential investment properties in the state of AZ</a:t>
            </a:r>
          </a:p>
          <a:p>
            <a:pPr>
              <a:lnSpc>
                <a:spcPct val="100000"/>
              </a:lnSpc>
            </a:pPr>
            <a:r>
              <a:rPr lang="en-US" sz="18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https://www.loopnet.com/arizona_residential-income-properties-for-sale/</a:t>
            </a:r>
            <a:endParaRPr lang="en-US" sz="1800" dirty="0"/>
          </a:p>
          <a:p>
            <a:pPr>
              <a:lnSpc>
                <a:spcPct val="100000"/>
              </a:lnSpc>
            </a:pPr>
            <a:r>
              <a:rPr lang="en-US" sz="1800" dirty="0"/>
              <a:t>Gone  through each of the listing on every page, around 20 pages - by Selenium </a:t>
            </a:r>
          </a:p>
          <a:p>
            <a:pPr>
              <a:lnSpc>
                <a:spcPct val="100000"/>
              </a:lnSpc>
            </a:pPr>
            <a:r>
              <a:rPr lang="en-US" sz="1800" dirty="0"/>
              <a:t>Data wrangling  and visualization by Pandas module in Python</a:t>
            </a:r>
          </a:p>
          <a:p>
            <a:pPr>
              <a:lnSpc>
                <a:spcPct val="100000"/>
              </a:lnSpc>
            </a:pPr>
            <a:endParaRPr lang="en-US" sz="1800" dirty="0"/>
          </a:p>
          <a:p>
            <a:pPr>
              <a:lnSpc>
                <a:spcPct val="100000"/>
              </a:lnSpc>
            </a:pPr>
            <a:endParaRPr lang="en-US" sz="1400" dirty="0"/>
          </a:p>
          <a:p>
            <a:pPr>
              <a:lnSpc>
                <a:spcPct val="100000"/>
              </a:lnSpc>
            </a:pPr>
            <a:endParaRPr lang="en-US" sz="1400" dirty="0"/>
          </a:p>
          <a:p>
            <a:pPr>
              <a:lnSpc>
                <a:spcPct val="100000"/>
              </a:lnSpc>
            </a:pPr>
            <a:endParaRPr lang="en-US" sz="1400" dirty="0"/>
          </a:p>
          <a:p>
            <a:pPr marL="0" indent="0">
              <a:lnSpc>
                <a:spcPct val="100000"/>
              </a:lnSpc>
              <a:buNone/>
            </a:pPr>
            <a:endParaRPr lang="en-US" sz="1400" dirty="0"/>
          </a:p>
          <a:p>
            <a:pPr marL="0" indent="0">
              <a:lnSpc>
                <a:spcPct val="100000"/>
              </a:lnSpc>
              <a:buNone/>
            </a:pPr>
            <a:endParaRPr lang="en-US" sz="1400" dirty="0"/>
          </a:p>
          <a:p>
            <a:pPr marL="0" indent="0">
              <a:lnSpc>
                <a:spcPct val="100000"/>
              </a:lnSpc>
              <a:buNone/>
            </a:pPr>
            <a:endParaRPr lang="en-US" sz="1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F62157-FD57-D346-94F8-7A29419D6F3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8900" t="2240" b="4822"/>
          <a:stretch/>
        </p:blipFill>
        <p:spPr>
          <a:xfrm>
            <a:off x="6249008" y="376140"/>
            <a:ext cx="5942990" cy="5913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2268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08C426-BC96-4BBC-A11F-6E0E9B7181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091" r="23289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A6DB0E6-E65F-4229-A5A0-2500203B6C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6FA737-F1F5-1243-81A0-577984F66D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3" y="1161288"/>
            <a:ext cx="4843457" cy="112471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 dirty="0"/>
              <a:t>Technical Outcome: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2294DC-F22D-7F4D-812B-C18AC0D58E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5724906" cy="3207258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400" dirty="0"/>
              <a:t>Scraped 500 listings form 20 pages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Output as CSV format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Data consist of 500 rows and more than 27 columns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Most of the data columns are either incomplete or inconsistent </a:t>
            </a:r>
          </a:p>
          <a:p>
            <a:pPr>
              <a:lnSpc>
                <a:spcPct val="100000"/>
              </a:lnSpc>
            </a:pPr>
            <a:endParaRPr lang="en-US" sz="1400" dirty="0"/>
          </a:p>
          <a:p>
            <a:pPr>
              <a:lnSpc>
                <a:spcPct val="100000"/>
              </a:lnSpc>
            </a:pPr>
            <a:endParaRPr lang="en-US" sz="1400" dirty="0"/>
          </a:p>
          <a:p>
            <a:pPr>
              <a:lnSpc>
                <a:spcPct val="100000"/>
              </a:lnSpc>
            </a:pPr>
            <a:endParaRPr lang="en-US" sz="1400" dirty="0"/>
          </a:p>
          <a:p>
            <a:pPr>
              <a:lnSpc>
                <a:spcPct val="100000"/>
              </a:lnSpc>
            </a:pPr>
            <a:endParaRPr lang="en-US" sz="1400" dirty="0"/>
          </a:p>
          <a:p>
            <a:pPr marL="0" indent="0">
              <a:lnSpc>
                <a:spcPct val="100000"/>
              </a:lnSpc>
              <a:buNone/>
            </a:pPr>
            <a:endParaRPr lang="en-US" sz="1400" dirty="0"/>
          </a:p>
          <a:p>
            <a:pPr marL="0" indent="0">
              <a:lnSpc>
                <a:spcPct val="100000"/>
              </a:lnSpc>
              <a:buNone/>
            </a:pPr>
            <a:endParaRPr lang="en-US" sz="1400" dirty="0"/>
          </a:p>
          <a:p>
            <a:pPr marL="0" indent="0">
              <a:lnSpc>
                <a:spcPct val="100000"/>
              </a:lnSpc>
              <a:buNone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5749478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08C426-BC96-4BBC-A11F-6E0E9B7181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091" r="23289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A6DB0E6-E65F-4229-A5A0-2500203B6C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6FA737-F1F5-1243-81A0-577984F66D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 dirty="0"/>
              <a:t>Data Preparation: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2294DC-F22D-7F4D-812B-C18AC0D58E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3" y="2718054"/>
            <a:ext cx="6140917" cy="3467266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sz="1700" dirty="0"/>
              <a:t>Imported into Python</a:t>
            </a:r>
          </a:p>
          <a:p>
            <a:r>
              <a:rPr lang="en-US" sz="1700" dirty="0"/>
              <a:t>Removed unwanted columns </a:t>
            </a:r>
          </a:p>
          <a:p>
            <a:r>
              <a:rPr lang="en-US" sz="1700" dirty="0"/>
              <a:t>Data massaging</a:t>
            </a:r>
          </a:p>
          <a:p>
            <a:pPr lvl="1"/>
            <a:r>
              <a:rPr lang="en-US" sz="1300" dirty="0"/>
              <a:t>Filled in null values from and from</a:t>
            </a:r>
          </a:p>
          <a:p>
            <a:pPr lvl="2"/>
            <a:r>
              <a:rPr lang="en-US" sz="900" dirty="0"/>
              <a:t>Values of other columns</a:t>
            </a:r>
          </a:p>
          <a:p>
            <a:pPr lvl="2"/>
            <a:r>
              <a:rPr lang="en-US" sz="900" dirty="0"/>
              <a:t>Random values </a:t>
            </a:r>
          </a:p>
          <a:p>
            <a:pPr lvl="1"/>
            <a:r>
              <a:rPr lang="en-US" sz="1300" dirty="0"/>
              <a:t>Replaced and removed special characters</a:t>
            </a:r>
          </a:p>
          <a:p>
            <a:pPr lvl="2"/>
            <a:endParaRPr lang="en-US" sz="900" dirty="0"/>
          </a:p>
          <a:p>
            <a:r>
              <a:rPr lang="en-US" sz="1700" dirty="0"/>
              <a:t>Converted data types into suitable formats for analysis:</a:t>
            </a:r>
          </a:p>
          <a:p>
            <a:pPr lvl="1"/>
            <a:r>
              <a:rPr lang="en-US" sz="1300" dirty="0"/>
              <a:t>Int64</a:t>
            </a:r>
          </a:p>
          <a:p>
            <a:pPr lvl="1"/>
            <a:r>
              <a:rPr lang="en-US" sz="1300" dirty="0"/>
              <a:t>Strings</a:t>
            </a:r>
          </a:p>
          <a:p>
            <a:pPr lvl="1"/>
            <a:r>
              <a:rPr lang="en-US" sz="1300" dirty="0"/>
              <a:t>Datetime</a:t>
            </a:r>
          </a:p>
          <a:p>
            <a:endParaRPr lang="en-US" sz="1700" dirty="0"/>
          </a:p>
          <a:p>
            <a:endParaRPr lang="en-US" sz="1700" dirty="0"/>
          </a:p>
          <a:p>
            <a:endParaRPr lang="en-US" sz="1700" dirty="0"/>
          </a:p>
          <a:p>
            <a:endParaRPr lang="en-US" sz="1700" dirty="0"/>
          </a:p>
          <a:p>
            <a:pPr marL="0" indent="0">
              <a:buNone/>
            </a:pPr>
            <a:endParaRPr lang="en-US" sz="1700" dirty="0"/>
          </a:p>
          <a:p>
            <a:pPr marL="0" indent="0">
              <a:buNone/>
            </a:pPr>
            <a:endParaRPr lang="en-US" sz="1700" dirty="0"/>
          </a:p>
          <a:p>
            <a:pPr marL="0" indent="0">
              <a:buNone/>
            </a:pPr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23473794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08C426-BC96-4BBC-A11F-6E0E9B7181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091" r="23289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A6DB0E6-E65F-4229-A5A0-2500203B6C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6FA737-F1F5-1243-81A0-577984F66D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418085"/>
            <a:ext cx="5288301" cy="112471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 dirty="0"/>
              <a:t>Data Analysis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2294DC-F22D-7F4D-812B-C18AC0D58E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2146" y="1542797"/>
            <a:ext cx="5724906" cy="4779967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</a:pPr>
            <a:endParaRPr lang="en-US" sz="1800" dirty="0"/>
          </a:p>
          <a:p>
            <a:pPr>
              <a:lnSpc>
                <a:spcPct val="100000"/>
              </a:lnSpc>
            </a:pPr>
            <a:endParaRPr lang="en-US" sz="1800" dirty="0"/>
          </a:p>
          <a:p>
            <a:pPr marL="0" indent="0">
              <a:lnSpc>
                <a:spcPct val="100000"/>
              </a:lnSpc>
              <a:buNone/>
            </a:pPr>
            <a:endParaRPr lang="en-US" sz="1800" dirty="0"/>
          </a:p>
          <a:p>
            <a:pPr>
              <a:lnSpc>
                <a:spcPct val="100000"/>
              </a:lnSpc>
            </a:pPr>
            <a:r>
              <a:rPr lang="en-US" sz="1800" dirty="0"/>
              <a:t>Cities with  highest number of listings, at least more than 10 listings per city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sz="1400" dirty="0"/>
              <a:t>                    		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sz="1400" dirty="0"/>
              <a:t>			</a:t>
            </a:r>
            <a:r>
              <a:rPr lang="en-US" sz="3200" dirty="0"/>
              <a:t>+</a:t>
            </a:r>
          </a:p>
          <a:p>
            <a:pPr marL="457200" lvl="1" indent="0">
              <a:lnSpc>
                <a:spcPct val="100000"/>
              </a:lnSpc>
              <a:buNone/>
            </a:pPr>
            <a:endParaRPr lang="en-US" sz="1400" dirty="0"/>
          </a:p>
          <a:p>
            <a:pPr>
              <a:lnSpc>
                <a:spcPct val="100000"/>
              </a:lnSpc>
            </a:pPr>
            <a:r>
              <a:rPr lang="en-US" sz="1800" dirty="0"/>
              <a:t>Top 7 categories of Property Types that are listed</a:t>
            </a:r>
          </a:p>
          <a:p>
            <a:pPr>
              <a:lnSpc>
                <a:spcPct val="100000"/>
              </a:lnSpc>
            </a:pPr>
            <a:endParaRPr lang="en-US" sz="1800" dirty="0"/>
          </a:p>
          <a:p>
            <a:pPr>
              <a:lnSpc>
                <a:spcPct val="100000"/>
              </a:lnSpc>
            </a:pPr>
            <a:endParaRPr lang="en-US" sz="1800" dirty="0"/>
          </a:p>
          <a:p>
            <a:pPr>
              <a:lnSpc>
                <a:spcPct val="100000"/>
              </a:lnSpc>
            </a:pPr>
            <a:endParaRPr lang="en-US" sz="1800" dirty="0"/>
          </a:p>
          <a:p>
            <a:pPr>
              <a:lnSpc>
                <a:spcPct val="100000"/>
              </a:lnSpc>
            </a:pPr>
            <a:endParaRPr lang="en-US" sz="1800" dirty="0"/>
          </a:p>
          <a:p>
            <a:pPr>
              <a:lnSpc>
                <a:spcPct val="100000"/>
              </a:lnSpc>
            </a:pPr>
            <a:endParaRPr lang="en-US" sz="1800" dirty="0"/>
          </a:p>
          <a:p>
            <a:pPr>
              <a:lnSpc>
                <a:spcPct val="100000"/>
              </a:lnSpc>
            </a:pPr>
            <a:endParaRPr lang="en-US" sz="1400" dirty="0"/>
          </a:p>
          <a:p>
            <a:pPr>
              <a:lnSpc>
                <a:spcPct val="100000"/>
              </a:lnSpc>
            </a:pPr>
            <a:endParaRPr lang="en-US" sz="1400" dirty="0"/>
          </a:p>
          <a:p>
            <a:pPr>
              <a:lnSpc>
                <a:spcPct val="100000"/>
              </a:lnSpc>
            </a:pPr>
            <a:endParaRPr lang="en-US" sz="1400" dirty="0"/>
          </a:p>
          <a:p>
            <a:pPr>
              <a:lnSpc>
                <a:spcPct val="100000"/>
              </a:lnSpc>
            </a:pPr>
            <a:endParaRPr lang="en-US" sz="1400" dirty="0"/>
          </a:p>
          <a:p>
            <a:pPr marL="0" indent="0">
              <a:lnSpc>
                <a:spcPct val="100000"/>
              </a:lnSpc>
              <a:buNone/>
            </a:pPr>
            <a:endParaRPr lang="en-US" sz="1400" dirty="0"/>
          </a:p>
          <a:p>
            <a:pPr marL="0" indent="0">
              <a:lnSpc>
                <a:spcPct val="100000"/>
              </a:lnSpc>
              <a:buNone/>
            </a:pPr>
            <a:endParaRPr lang="en-US" sz="1400" dirty="0"/>
          </a:p>
          <a:p>
            <a:pPr marL="0" indent="0">
              <a:lnSpc>
                <a:spcPct val="100000"/>
              </a:lnSpc>
              <a:buNone/>
            </a:pPr>
            <a:endParaRPr lang="en-US" sz="1400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1C2A627-4E19-134C-9790-4136975423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5397940"/>
              </p:ext>
            </p:extLst>
          </p:nvPr>
        </p:nvGraphicFramePr>
        <p:xfrm>
          <a:off x="6532607" y="418085"/>
          <a:ext cx="5049014" cy="31918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524507">
                  <a:extLst>
                    <a:ext uri="{9D8B030D-6E8A-4147-A177-3AD203B41FA5}">
                      <a16:colId xmlns:a16="http://schemas.microsoft.com/office/drawing/2014/main" val="1889495825"/>
                    </a:ext>
                  </a:extLst>
                </a:gridCol>
                <a:gridCol w="2524507">
                  <a:extLst>
                    <a:ext uri="{9D8B030D-6E8A-4147-A177-3AD203B41FA5}">
                      <a16:colId xmlns:a16="http://schemas.microsoft.com/office/drawing/2014/main" val="2663294853"/>
                    </a:ext>
                  </a:extLst>
                </a:gridCol>
              </a:tblGrid>
              <a:tr h="22798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City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Listing Count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77046722"/>
                  </a:ext>
                </a:extLst>
              </a:tr>
              <a:tr h="22798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Phoenix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108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13382050"/>
                  </a:ext>
                </a:extLst>
              </a:tr>
              <a:tr h="22798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Tucson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52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71208670"/>
                  </a:ext>
                </a:extLst>
              </a:tr>
              <a:tr h="22798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Mesa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35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81512611"/>
                  </a:ext>
                </a:extLst>
              </a:tr>
              <a:tr h="22798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Scottsdale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25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548399317"/>
                  </a:ext>
                </a:extLst>
              </a:tr>
              <a:tr h="22798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Casa Grande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23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46640382"/>
                  </a:ext>
                </a:extLst>
              </a:tr>
              <a:tr h="22798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Glendale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26472549"/>
                  </a:ext>
                </a:extLst>
              </a:tr>
              <a:tr h="22798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Apache Junction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12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84650600"/>
                  </a:ext>
                </a:extLst>
              </a:tr>
              <a:tr h="22798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Buckeye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56575218"/>
                  </a:ext>
                </a:extLst>
              </a:tr>
              <a:tr h="22798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Flagstaff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68686096"/>
                  </a:ext>
                </a:extLst>
              </a:tr>
              <a:tr h="22798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Surprise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97717110"/>
                  </a:ext>
                </a:extLst>
              </a:tr>
              <a:tr h="22798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Gilbert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35644697"/>
                  </a:ext>
                </a:extLst>
              </a:tr>
              <a:tr h="22798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Tempe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23254473"/>
                  </a:ext>
                </a:extLst>
              </a:tr>
              <a:tr h="22798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Chandler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11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96177647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83FF1E38-EF0B-DB46-943C-35DA1BE53F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1099529"/>
              </p:ext>
            </p:extLst>
          </p:nvPr>
        </p:nvGraphicFramePr>
        <p:xfrm>
          <a:off x="6546904" y="4073800"/>
          <a:ext cx="5034718" cy="2248966"/>
        </p:xfrm>
        <a:graphic>
          <a:graphicData uri="http://schemas.openxmlformats.org/drawingml/2006/table">
            <a:tbl>
              <a:tblPr/>
              <a:tblGrid>
                <a:gridCol w="4052609">
                  <a:extLst>
                    <a:ext uri="{9D8B030D-6E8A-4147-A177-3AD203B41FA5}">
                      <a16:colId xmlns:a16="http://schemas.microsoft.com/office/drawing/2014/main" val="2491131719"/>
                    </a:ext>
                  </a:extLst>
                </a:gridCol>
                <a:gridCol w="982109">
                  <a:extLst>
                    <a:ext uri="{9D8B030D-6E8A-4147-A177-3AD203B41FA5}">
                      <a16:colId xmlns:a16="http://schemas.microsoft.com/office/drawing/2014/main" val="3982474306"/>
                    </a:ext>
                  </a:extLst>
                </a:gridCol>
              </a:tblGrid>
              <a:tr h="24149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Type of Property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For Sale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2482830"/>
                  </a:ext>
                </a:extLst>
              </a:tr>
              <a:tr h="286781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Residential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6474020"/>
                  </a:ext>
                </a:extLst>
              </a:tr>
              <a:tr h="286781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Apartments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7246541"/>
                  </a:ext>
                </a:extLst>
              </a:tr>
              <a:tr h="286781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Commercial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2150434"/>
                  </a:ext>
                </a:extLst>
              </a:tr>
              <a:tr h="286781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Retail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2549307"/>
                  </a:ext>
                </a:extLst>
              </a:tr>
              <a:tr h="286781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Office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1849210"/>
                  </a:ext>
                </a:extLst>
              </a:tr>
              <a:tr h="286781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Freestanding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330226"/>
                  </a:ext>
                </a:extLst>
              </a:tr>
              <a:tr h="286781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Medical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45504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98568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08C426-BC96-4BBC-A11F-6E0E9B7181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091" r="23289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A6DB0E6-E65F-4229-A5A0-2500203B6C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6FA737-F1F5-1243-81A0-577984F66D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084" y="354331"/>
            <a:ext cx="3438144" cy="112471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 dirty="0"/>
              <a:t>Data Analysis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B7BF1E38-EA75-FD4D-BF81-AD40A6DEC6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4815" y="2461768"/>
            <a:ext cx="10168128" cy="3694176"/>
          </a:xfrm>
        </p:spPr>
        <p:txBody>
          <a:bodyPr/>
          <a:lstStyle/>
          <a:p>
            <a:pPr marL="285750" indent="-285750"/>
            <a:r>
              <a:rPr lang="en-US" sz="1800" dirty="0"/>
              <a:t>Variables for analysis</a:t>
            </a:r>
          </a:p>
          <a:p>
            <a:pPr marL="285750" indent="-285750"/>
            <a:endParaRPr lang="en-US" sz="1800" dirty="0"/>
          </a:p>
          <a:p>
            <a:pPr marL="742950" lvl="1" indent="-285750"/>
            <a:r>
              <a:rPr lang="en-US" sz="1400" dirty="0"/>
              <a:t>Price (USD)</a:t>
            </a:r>
          </a:p>
          <a:p>
            <a:pPr marL="742950" lvl="1" indent="-285750"/>
            <a:endParaRPr lang="en-US" sz="1400" dirty="0"/>
          </a:p>
          <a:p>
            <a:pPr marL="742950" lvl="1" indent="-285750"/>
            <a:r>
              <a:rPr lang="en-US" sz="1400" dirty="0"/>
              <a:t>City</a:t>
            </a:r>
          </a:p>
          <a:p>
            <a:pPr marL="742950" lvl="1" indent="-285750"/>
            <a:endParaRPr lang="en-US" sz="1400" dirty="0"/>
          </a:p>
          <a:p>
            <a:pPr marL="742950" lvl="1" indent="-285750"/>
            <a:r>
              <a:rPr lang="en-US" sz="1400" dirty="0"/>
              <a:t>Type of the property</a:t>
            </a:r>
          </a:p>
          <a:p>
            <a:pPr marL="742950" lvl="1" indent="-285750"/>
            <a:endParaRPr lang="en-US" sz="1400" dirty="0"/>
          </a:p>
          <a:p>
            <a:pPr marL="742950" lvl="1" indent="-285750"/>
            <a:r>
              <a:rPr lang="en-US" sz="1400" dirty="0"/>
              <a:t>Cap Rate (% per annum)   -- Target Variable </a:t>
            </a:r>
          </a:p>
        </p:txBody>
      </p:sp>
    </p:spTree>
    <p:extLst>
      <p:ext uri="{BB962C8B-B14F-4D97-AF65-F5344CB8AC3E}">
        <p14:creationId xmlns:p14="http://schemas.microsoft.com/office/powerpoint/2010/main" val="39321233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FA737-F1F5-1243-81A0-577984F66D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782" y="264019"/>
            <a:ext cx="3538728" cy="164592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3200" dirty="0"/>
              <a:t>Data Insight:</a:t>
            </a:r>
            <a:br>
              <a:rPr lang="en-US" sz="3200" dirty="0"/>
            </a:br>
            <a:br>
              <a:rPr lang="en-US" sz="3200" dirty="0"/>
            </a:br>
            <a:r>
              <a:rPr lang="en-US" sz="2000" dirty="0"/>
              <a:t>Highest number of properties for sale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B7BF1E38-EA75-FD4D-BF81-AD40A6DEC6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67610" y="264019"/>
            <a:ext cx="6007608" cy="1645920"/>
          </a:xfrm>
        </p:spPr>
        <p:txBody>
          <a:bodyPr anchor="ctr">
            <a:normAutofit fontScale="85000" lnSpcReduction="20000"/>
          </a:bodyPr>
          <a:lstStyle/>
          <a:p>
            <a:r>
              <a:rPr lang="en-US" sz="1800" b="1" dirty="0"/>
              <a:t>Phoenix</a:t>
            </a:r>
          </a:p>
          <a:p>
            <a:r>
              <a:rPr lang="en-US" sz="1800" b="1" dirty="0"/>
              <a:t>Tucson</a:t>
            </a:r>
          </a:p>
          <a:p>
            <a:r>
              <a:rPr lang="en-US" sz="1800" b="1" dirty="0"/>
              <a:t>Mesa</a:t>
            </a:r>
          </a:p>
          <a:p>
            <a:r>
              <a:rPr lang="en-US" sz="1800" b="1" dirty="0"/>
              <a:t>Scottsdale</a:t>
            </a:r>
          </a:p>
          <a:p>
            <a:r>
              <a:rPr lang="en-US" sz="1800" b="1" dirty="0"/>
              <a:t>Casa Grande</a:t>
            </a:r>
          </a:p>
          <a:p>
            <a:pPr marL="285750" indent="-285750"/>
            <a:endParaRPr lang="en-US"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BA43D4-BA99-5149-93B8-2178E7647D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5233" y="2150077"/>
            <a:ext cx="7249535" cy="463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9517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FA737-F1F5-1243-81A0-577984F66D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412" y="226410"/>
            <a:ext cx="3538728" cy="164592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3200" dirty="0"/>
              <a:t>Data Insight:</a:t>
            </a:r>
            <a:br>
              <a:rPr lang="en-US" sz="3200" dirty="0"/>
            </a:br>
            <a:br>
              <a:rPr lang="en-US" sz="3200" dirty="0"/>
            </a:br>
            <a:r>
              <a:rPr lang="en-US" sz="2000" dirty="0"/>
              <a:t>Highest number of types of properties for sale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B7BF1E38-EA75-FD4D-BF81-AD40A6DEC6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84392" y="226409"/>
            <a:ext cx="6258862" cy="2047233"/>
          </a:xfrm>
        </p:spPr>
        <p:txBody>
          <a:bodyPr anchor="ctr">
            <a:normAutofit fontScale="62500" lnSpcReduction="20000"/>
          </a:bodyPr>
          <a:lstStyle/>
          <a:p>
            <a:r>
              <a:rPr lang="en-US" sz="1800" b="1" dirty="0"/>
              <a:t>Residential</a:t>
            </a:r>
          </a:p>
          <a:p>
            <a:r>
              <a:rPr lang="en-US" sz="1800" b="1" dirty="0"/>
              <a:t>Multifamily/Apartments</a:t>
            </a:r>
          </a:p>
          <a:p>
            <a:r>
              <a:rPr lang="en-US" sz="1800" b="1" dirty="0"/>
              <a:t>Commercial</a:t>
            </a:r>
          </a:p>
          <a:p>
            <a:r>
              <a:rPr lang="en-US" sz="1800" b="1" dirty="0"/>
              <a:t>Retails</a:t>
            </a:r>
          </a:p>
          <a:p>
            <a:r>
              <a:rPr lang="en-US" sz="1800" b="1" dirty="0"/>
              <a:t>Office</a:t>
            </a:r>
          </a:p>
          <a:p>
            <a:r>
              <a:rPr lang="en-US" sz="1800" b="1" dirty="0"/>
              <a:t>Medical</a:t>
            </a:r>
          </a:p>
          <a:p>
            <a:r>
              <a:rPr lang="en-US" sz="1800" b="1" dirty="0"/>
              <a:t>Freestanding</a:t>
            </a:r>
          </a:p>
          <a:p>
            <a:pPr marL="285750" indent="-285750"/>
            <a:endParaRPr lang="en-US" sz="1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4CBAA4E-A1C9-254D-828E-4769ABE7DA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9758" y="2145229"/>
            <a:ext cx="7267499" cy="4486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117246"/>
      </p:ext>
    </p:extLst>
  </p:cSld>
  <p:clrMapOvr>
    <a:masterClrMapping/>
  </p:clrMapOvr>
</p:sld>
</file>

<file path=ppt/theme/theme1.xml><?xml version="1.0" encoding="utf-8"?>
<a:theme xmlns:a="http://schemas.openxmlformats.org/drawingml/2006/main" name="AccentBoxVTI">
  <a:themeElements>
    <a:clrScheme name="AnalogousFromLightSeed_2SEEDS">
      <a:dk1>
        <a:srgbClr val="000000"/>
      </a:dk1>
      <a:lt1>
        <a:srgbClr val="FFFFFF"/>
      </a:lt1>
      <a:dk2>
        <a:srgbClr val="413924"/>
      </a:dk2>
      <a:lt2>
        <a:srgbClr val="E6E8EB"/>
      </a:lt2>
      <a:accent1>
        <a:srgbClr val="CC937A"/>
      </a:accent1>
      <a:accent2>
        <a:srgbClr val="B5A066"/>
      </a:accent2>
      <a:accent3>
        <a:srgbClr val="9EA66D"/>
      </a:accent3>
      <a:accent4>
        <a:srgbClr val="63AF9C"/>
      </a:accent4>
      <a:accent5>
        <a:srgbClr val="67ABB8"/>
      </a:accent5>
      <a:accent6>
        <a:srgbClr val="7196C8"/>
      </a:accent6>
      <a:hlink>
        <a:srgbClr val="7082B2"/>
      </a:hlink>
      <a:folHlink>
        <a:srgbClr val="848484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668</TotalTime>
  <Words>448</Words>
  <Application>Microsoft Macintosh PowerPoint</Application>
  <PresentationFormat>Widescreen</PresentationFormat>
  <Paragraphs>154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Avenir Next LT Pro</vt:lpstr>
      <vt:lpstr>Calibri</vt:lpstr>
      <vt:lpstr>Helvetica Neue</vt:lpstr>
      <vt:lpstr>AccentBoxVTI</vt:lpstr>
      <vt:lpstr>Web Scraping of a Real Estate Website and Data Visualization </vt:lpstr>
      <vt:lpstr>Objective:</vt:lpstr>
      <vt:lpstr>What have I done:</vt:lpstr>
      <vt:lpstr>Technical Outcome:</vt:lpstr>
      <vt:lpstr>Data Preparation:</vt:lpstr>
      <vt:lpstr>Data Analysis</vt:lpstr>
      <vt:lpstr>Data Analysis</vt:lpstr>
      <vt:lpstr>Data Insight:  Highest number of properties for sale</vt:lpstr>
      <vt:lpstr>Data Insight:  Highest number of types of properties for sale</vt:lpstr>
      <vt:lpstr>Data Insight:  </vt:lpstr>
      <vt:lpstr>Data Insight:  </vt:lpstr>
      <vt:lpstr>Data Insight:  </vt:lpstr>
      <vt:lpstr>Data Insight:  </vt:lpstr>
      <vt:lpstr>Data Insight:  </vt:lpstr>
      <vt:lpstr>  Conclusion 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Scraping of a Real Estate Website and Data Visualization </dc:title>
  <dc:creator>RAVI YERNENA</dc:creator>
  <cp:lastModifiedBy>RAVI YERNENA</cp:lastModifiedBy>
  <cp:revision>14</cp:revision>
  <dcterms:created xsi:type="dcterms:W3CDTF">2020-01-27T08:40:43Z</dcterms:created>
  <dcterms:modified xsi:type="dcterms:W3CDTF">2020-01-28T19:40:31Z</dcterms:modified>
</cp:coreProperties>
</file>